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74" r:id="rId7"/>
    <p:sldId id="262" r:id="rId8"/>
    <p:sldId id="269" r:id="rId9"/>
    <p:sldId id="270" r:id="rId10"/>
    <p:sldId id="271" r:id="rId11"/>
    <p:sldId id="272" r:id="rId12"/>
    <p:sldId id="265" r:id="rId13"/>
    <p:sldId id="266" r:id="rId14"/>
    <p:sldId id="267" r:id="rId15"/>
    <p:sldId id="268" r:id="rId16"/>
    <p:sldId id="260" r:id="rId17"/>
    <p:sldId id="275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9C124-3E6C-4B26-A5A6-7975AF2F37A6}" type="datetimeFigureOut">
              <a:rPr lang="pl-PL" smtClean="0"/>
              <a:pPr/>
              <a:t>07.02.2019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7045E-E8F6-4326-AF6F-865D1EFFDF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9C124-3E6C-4B26-A5A6-7975AF2F37A6}" type="datetimeFigureOut">
              <a:rPr lang="pl-PL" smtClean="0"/>
              <a:pPr/>
              <a:t>07.02.2019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7045E-E8F6-4326-AF6F-865D1EFFDF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9C124-3E6C-4B26-A5A6-7975AF2F37A6}" type="datetimeFigureOut">
              <a:rPr lang="pl-PL" smtClean="0"/>
              <a:pPr/>
              <a:t>07.02.2019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7045E-E8F6-4326-AF6F-865D1EFFDF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9C124-3E6C-4B26-A5A6-7975AF2F37A6}" type="datetimeFigureOut">
              <a:rPr lang="pl-PL" smtClean="0"/>
              <a:pPr/>
              <a:t>07.02.2019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7045E-E8F6-4326-AF6F-865D1EFFDF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9C124-3E6C-4B26-A5A6-7975AF2F37A6}" type="datetimeFigureOut">
              <a:rPr lang="pl-PL" smtClean="0"/>
              <a:pPr/>
              <a:t>07.02.2019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7045E-E8F6-4326-AF6F-865D1EFFDF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9C124-3E6C-4B26-A5A6-7975AF2F37A6}" type="datetimeFigureOut">
              <a:rPr lang="pl-PL" smtClean="0"/>
              <a:pPr/>
              <a:t>07.02.2019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7045E-E8F6-4326-AF6F-865D1EFFDF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9C124-3E6C-4B26-A5A6-7975AF2F37A6}" type="datetimeFigureOut">
              <a:rPr lang="pl-PL" smtClean="0"/>
              <a:pPr/>
              <a:t>07.02.2019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7045E-E8F6-4326-AF6F-865D1EFFDF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9C124-3E6C-4B26-A5A6-7975AF2F37A6}" type="datetimeFigureOut">
              <a:rPr lang="pl-PL" smtClean="0"/>
              <a:pPr/>
              <a:t>07.02.2019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7045E-E8F6-4326-AF6F-865D1EFFDF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9C124-3E6C-4B26-A5A6-7975AF2F37A6}" type="datetimeFigureOut">
              <a:rPr lang="pl-PL" smtClean="0"/>
              <a:pPr/>
              <a:t>07.02.2019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7045E-E8F6-4326-AF6F-865D1EFFDF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9C124-3E6C-4B26-A5A6-7975AF2F37A6}" type="datetimeFigureOut">
              <a:rPr lang="pl-PL" smtClean="0"/>
              <a:pPr/>
              <a:t>07.02.2019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7045E-E8F6-4326-AF6F-865D1EFFDF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9C124-3E6C-4B26-A5A6-7975AF2F37A6}" type="datetimeFigureOut">
              <a:rPr lang="pl-PL" smtClean="0"/>
              <a:pPr/>
              <a:t>07.02.2019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7045E-E8F6-4326-AF6F-865D1EFFDFF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C39C124-3E6C-4B26-A5A6-7975AF2F37A6}" type="datetimeFigureOut">
              <a:rPr lang="pl-PL" smtClean="0"/>
              <a:pPr/>
              <a:t>07.02.2019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A97045E-E8F6-4326-AF6F-865D1EFFDFF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80920" cy="3028318"/>
          </a:xfrm>
        </p:spPr>
        <p:txBody>
          <a:bodyPr/>
          <a:lstStyle/>
          <a:p>
            <a:pPr algn="l"/>
            <a:r>
              <a:rPr lang="pl-PL" sz="1400" dirty="0" smtClean="0">
                <a:solidFill>
                  <a:schemeClr val="accent2">
                    <a:lumMod val="50000"/>
                  </a:schemeClr>
                </a:solidFill>
              </a:rPr>
              <a:t>Mówię „nie”, „nie ryzykuję”, „ nie biorę”</a:t>
            </a:r>
            <a:br>
              <a:rPr lang="pl-PL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Uzależnienia -zagrożenia</a:t>
            </a: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768304"/>
          </a:xfrm>
        </p:spPr>
        <p:txBody>
          <a:bodyPr>
            <a:noAutofit/>
          </a:bodyPr>
          <a:lstStyle/>
          <a:p>
            <a:pPr algn="l"/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SZKOŁA PROMUJĄCA ZDROWIE</a:t>
            </a:r>
          </a:p>
          <a:p>
            <a:pPr algn="l"/>
            <a:endParaRPr lang="pl-PL" sz="32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l"/>
            <a:r>
              <a:rPr lang="pl-PL" sz="3200" dirty="0" smtClean="0">
                <a:solidFill>
                  <a:srgbClr val="002060"/>
                </a:solidFill>
                <a:latin typeface="Cambria" pitchFamily="18" charset="0"/>
              </a:rPr>
              <a:t>TECHNIKUM NR 1 </a:t>
            </a:r>
          </a:p>
          <a:p>
            <a:pPr algn="l"/>
            <a:r>
              <a:rPr lang="pl-PL" sz="3200" dirty="0" smtClean="0">
                <a:solidFill>
                  <a:srgbClr val="002060"/>
                </a:solidFill>
                <a:latin typeface="Cambria" pitchFamily="18" charset="0"/>
              </a:rPr>
              <a:t>im. NOBLISTÓW POLSKICH</a:t>
            </a:r>
          </a:p>
          <a:p>
            <a:pPr algn="l"/>
            <a:r>
              <a:rPr lang="pl-PL" sz="3200" dirty="0" smtClean="0">
                <a:solidFill>
                  <a:srgbClr val="002060"/>
                </a:solidFill>
                <a:latin typeface="Cambria" pitchFamily="18" charset="0"/>
              </a:rPr>
              <a:t>w Starogardzie Gdańskim</a:t>
            </a:r>
          </a:p>
          <a:p>
            <a:pPr algn="l"/>
            <a:r>
              <a:rPr lang="pl-PL" sz="1400" dirty="0" smtClean="0">
                <a:solidFill>
                  <a:srgbClr val="002060"/>
                </a:solidFill>
                <a:latin typeface="Cambria" pitchFamily="18" charset="0"/>
              </a:rPr>
              <a:t>				                          Iwona Grudzińska, dnia 31.01.2019r.</a:t>
            </a:r>
            <a:endParaRPr lang="pl-PL" sz="14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08720"/>
            <a:ext cx="1874814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 descr="Znalezione obrazy dla zapytania szpz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0728"/>
            <a:ext cx="190274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Wychowawco-nauczycielu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98848"/>
          </a:xfrm>
        </p:spPr>
        <p:txBody>
          <a:bodyPr>
            <a:normAutofit fontScale="92500"/>
          </a:bodyPr>
          <a:lstStyle/>
          <a:p>
            <a:pPr algn="just"/>
            <a:r>
              <a:rPr lang="pl-PL" dirty="0" smtClean="0"/>
              <a:t>Prowadź działania integrujące grupę </a:t>
            </a:r>
          </a:p>
          <a:p>
            <a:pPr algn="just"/>
            <a:r>
              <a:rPr lang="pl-PL" dirty="0" smtClean="0"/>
              <a:t>Sprawnie zarządzaj zespołem klasowym</a:t>
            </a:r>
          </a:p>
          <a:p>
            <a:pPr algn="just"/>
            <a:r>
              <a:rPr lang="pl-PL" dirty="0" smtClean="0"/>
              <a:t>Utrzymuj  przyjazny klimat w grupie              i buduj dobre relacje z uczniami, rodzicami</a:t>
            </a:r>
          </a:p>
          <a:p>
            <a:pPr algn="just"/>
            <a:r>
              <a:rPr lang="pl-PL" dirty="0" smtClean="0"/>
              <a:t>Reaguj na problemy młodzieży, udzielaj wsparcia w przeżywanych trudnościach</a:t>
            </a:r>
          </a:p>
          <a:p>
            <a:pPr algn="just"/>
            <a:r>
              <a:rPr lang="pl-PL" dirty="0" smtClean="0"/>
              <a:t>Rozmawiaj o zagrożeniach i wyraź zdecydowany sprzeciw wobec narkotyków</a:t>
            </a:r>
          </a:p>
          <a:p>
            <a:pPr algn="just"/>
            <a:r>
              <a:rPr lang="pl-PL" dirty="0" smtClean="0"/>
              <a:t>wyjaśnij, aby uczeń bezwzględnie informował o wszelkich sytuacjach zagrożenia w środowisku szkolnym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48 lat </a:t>
            </a:r>
            <a:endParaRPr lang="pl-PL" dirty="0"/>
          </a:p>
        </p:txBody>
      </p:sp>
      <p:pic>
        <p:nvPicPr>
          <p:cNvPr id="4" name="Symbol zastępczy zawartości 3" descr="Projekt Face of Addiction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30225"/>
            <a:ext cx="4248472" cy="441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STANOWI PRAWO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30225"/>
            <a:ext cx="8208911" cy="563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Znalezione obrazy dla zapytania szpz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517232"/>
            <a:ext cx="1440160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5"/>
            <a:ext cx="835292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Znalezione obrazy dla zapytania szpz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589240"/>
            <a:ext cx="1368152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7" cy="622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Znalezione obrazy dla zapytania szpz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589240"/>
            <a:ext cx="1224136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Art. 62 ust 1 ustawy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>
                <a:solidFill>
                  <a:schemeClr val="tx2"/>
                </a:solidFill>
                <a:latin typeface="Cambria" pitchFamily="18" charset="0"/>
              </a:rPr>
              <a:t>POSIADANIE ŚRODKÓW ODURZAJĄCYCH LUB SUBSTANCJI PSYCHOTROPOWYCH </a:t>
            </a:r>
          </a:p>
          <a:p>
            <a:pPr algn="ctr">
              <a:buNone/>
            </a:pP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PODLEGA 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  <a:latin typeface="Cambria" pitchFamily="18" charset="0"/>
              </a:rPr>
              <a:t>KARZE POZBAWIENIA WOLNOŚCI DO LAT 3</a:t>
            </a:r>
            <a:endParaRPr lang="pl-PL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4" name="Obraz 3" descr="Znalezione obrazy dla zapytania substancje psychoaktyw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780928"/>
            <a:ext cx="2383155" cy="207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Znalezione obrazy dla zapytania szpz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374833"/>
            <a:ext cx="1686716" cy="1483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>
                <a:solidFill>
                  <a:srgbClr val="C00000"/>
                </a:solidFill>
              </a:rPr>
              <a:t>Fonoholizm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1"/>
            <a:ext cx="8208912" cy="356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04148" y="1625061"/>
            <a:ext cx="808713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060 800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Infolinia Głównego Inspektora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Sanitarnego</a:t>
            </a: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801 199 990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Telefon Zaufania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Narkomania</a:t>
            </a: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801 889 880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Telefon Zaufania Uzależnienia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behawioralne</a:t>
            </a: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800 100 100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Telefon dla rodziców i nauczycieli w sprawie bezpieczeństwa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dzieci</a:t>
            </a: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800 12 12 12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Dziecięcy Telefon Zaufania Rzecznika Praw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Dziecka</a:t>
            </a: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116 111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Telefon Zaufania dla dzieci i młodzieży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104" y="163306"/>
            <a:ext cx="670178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528500" y="377674"/>
            <a:ext cx="62348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GDZIE SZUKAĆ POMOCY</a:t>
            </a:r>
            <a:endParaRPr lang="pl-PL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720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22376" y="692696"/>
            <a:ext cx="7772400" cy="4104456"/>
          </a:xfrm>
        </p:spPr>
        <p:txBody>
          <a:bodyPr>
            <a:normAutofit fontScale="90000"/>
          </a:bodyPr>
          <a:lstStyle/>
          <a:p>
            <a:pPr marL="342900" indent="-333375" algn="l"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l-PL" sz="3600" dirty="0" smtClean="0">
                <a:solidFill>
                  <a:srgbClr val="333333"/>
                </a:solidFill>
                <a:latin typeface="Cambria" pitchFamily="18" charset="0"/>
              </a:rPr>
              <a:t>Jeżeli robi się </a:t>
            </a:r>
            <a:r>
              <a:rPr lang="pl-PL" sz="3600" dirty="0" smtClean="0">
                <a:solidFill>
                  <a:srgbClr val="FF0000"/>
                </a:solidFill>
                <a:latin typeface="Cambria" pitchFamily="18" charset="0"/>
              </a:rPr>
              <a:t>TO</a:t>
            </a:r>
            <a:r>
              <a:rPr lang="pl-PL" sz="3600" dirty="0" smtClean="0">
                <a:solidFill>
                  <a:srgbClr val="333333"/>
                </a:solidFill>
                <a:latin typeface="Cambria" pitchFamily="18" charset="0"/>
              </a:rPr>
              <a:t> często, jest się do </a:t>
            </a:r>
            <a:r>
              <a:rPr lang="pl-PL" sz="3600" dirty="0" smtClean="0">
                <a:solidFill>
                  <a:srgbClr val="FF0000"/>
                </a:solidFill>
                <a:latin typeface="Cambria" pitchFamily="18" charset="0"/>
              </a:rPr>
              <a:t>TEGO</a:t>
            </a:r>
            <a:r>
              <a:rPr lang="pl-PL" sz="3600" dirty="0" smtClean="0">
                <a:solidFill>
                  <a:srgbClr val="333333"/>
                </a:solidFill>
                <a:latin typeface="Cambria" pitchFamily="18" charset="0"/>
              </a:rPr>
              <a:t> silnie przywiązanym, powtarza się to, </a:t>
            </a:r>
            <a:br>
              <a:rPr lang="pl-PL" sz="3600" dirty="0" smtClean="0">
                <a:solidFill>
                  <a:srgbClr val="333333"/>
                </a:solidFill>
                <a:latin typeface="Cambria" pitchFamily="18" charset="0"/>
              </a:rPr>
            </a:br>
            <a:r>
              <a:rPr lang="pl-PL" sz="3600" dirty="0" smtClean="0">
                <a:solidFill>
                  <a:srgbClr val="333333"/>
                </a:solidFill>
                <a:latin typeface="Cambria" pitchFamily="18" charset="0"/>
              </a:rPr>
              <a:t>mimo że jest </a:t>
            </a:r>
            <a:r>
              <a:rPr lang="pl-PL" sz="3600" dirty="0" smtClean="0">
                <a:solidFill>
                  <a:srgbClr val="FF0000"/>
                </a:solidFill>
                <a:latin typeface="Cambria" pitchFamily="18" charset="0"/>
              </a:rPr>
              <a:t>TO</a:t>
            </a:r>
            <a:r>
              <a:rPr lang="pl-PL" sz="3600" dirty="0" smtClean="0">
                <a:solidFill>
                  <a:srgbClr val="333333"/>
                </a:solidFill>
                <a:latin typeface="Cambria" pitchFamily="18" charset="0"/>
              </a:rPr>
              <a:t> szkodliwe, a mimo wszystko dalej </a:t>
            </a:r>
            <a:r>
              <a:rPr lang="pl-PL" sz="3600" dirty="0" smtClean="0">
                <a:solidFill>
                  <a:srgbClr val="FF0000"/>
                </a:solidFill>
                <a:latin typeface="Cambria" pitchFamily="18" charset="0"/>
              </a:rPr>
              <a:t>TO</a:t>
            </a:r>
            <a:r>
              <a:rPr lang="pl-PL" sz="3600" dirty="0" smtClean="0">
                <a:solidFill>
                  <a:srgbClr val="333333"/>
                </a:solidFill>
                <a:latin typeface="Cambria" pitchFamily="18" charset="0"/>
              </a:rPr>
              <a:t> się robi;</a:t>
            </a:r>
            <a:br>
              <a:rPr lang="pl-PL" sz="3600" dirty="0" smtClean="0">
                <a:solidFill>
                  <a:srgbClr val="333333"/>
                </a:solidFill>
                <a:latin typeface="Cambria" pitchFamily="18" charset="0"/>
              </a:rPr>
            </a:br>
            <a:r>
              <a:rPr lang="pl-PL" sz="3600" dirty="0" smtClean="0">
                <a:solidFill>
                  <a:srgbClr val="FF0000"/>
                </a:solidFill>
                <a:latin typeface="Cambria" pitchFamily="18" charset="0"/>
              </a:rPr>
              <a:t> TO </a:t>
            </a:r>
            <a:r>
              <a:rPr lang="pl-PL" sz="3600" dirty="0" smtClean="0">
                <a:solidFill>
                  <a:srgbClr val="333333"/>
                </a:solidFill>
                <a:latin typeface="Cambria" pitchFamily="18" charset="0"/>
              </a:rPr>
              <a:t>może być:  picie, palenie, </a:t>
            </a:r>
            <a:r>
              <a:rPr lang="pl-PL" sz="3600" dirty="0" err="1" smtClean="0">
                <a:solidFill>
                  <a:srgbClr val="333333"/>
                </a:solidFill>
                <a:latin typeface="Cambria" pitchFamily="18" charset="0"/>
              </a:rPr>
              <a:t>hazard,dopalacze,nakotyki,internet</a:t>
            </a:r>
            <a:r>
              <a:rPr lang="pl-PL" sz="3600" dirty="0" smtClean="0">
                <a:solidFill>
                  <a:srgbClr val="333333"/>
                </a:solidFill>
                <a:latin typeface="Cambria" pitchFamily="18" charset="0"/>
              </a:rPr>
              <a:t>, telefon…….</a:t>
            </a:r>
            <a:r>
              <a:rPr lang="pl-PL" sz="4800" dirty="0" smtClean="0">
                <a:solidFill>
                  <a:srgbClr val="333333"/>
                </a:solidFill>
                <a:latin typeface="Arial" charset="0"/>
              </a:rPr>
              <a:t/>
            </a:r>
            <a:br>
              <a:rPr lang="pl-PL" sz="4800" dirty="0" smtClean="0">
                <a:solidFill>
                  <a:srgbClr val="333333"/>
                </a:solidFill>
                <a:latin typeface="Arial" charset="0"/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4653136"/>
            <a:ext cx="7772400" cy="914400"/>
          </a:xfrm>
        </p:spPr>
        <p:txBody>
          <a:bodyPr>
            <a:normAutofit fontScale="85000" lnSpcReduction="20000"/>
          </a:bodyPr>
          <a:lstStyle/>
          <a:p>
            <a:endParaRPr lang="pl-PL" dirty="0" smtClean="0"/>
          </a:p>
          <a:p>
            <a:pPr algn="l"/>
            <a:endParaRPr lang="pl-PL" dirty="0" smtClean="0"/>
          </a:p>
          <a:p>
            <a:pPr algn="ctr"/>
            <a:r>
              <a:rPr lang="pl-PL" sz="4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Mówimy o    UZALEŻNIENIU</a:t>
            </a:r>
            <a:endParaRPr lang="pl-PL" sz="4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Obraz 3" descr="Znalezione obrazy dla zapytania szp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373216"/>
            <a:ext cx="1686716" cy="1483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73216"/>
            <a:ext cx="1514774" cy="1187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5301208"/>
            <a:ext cx="818388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Arial" charset="0"/>
              </a:rPr>
              <a:t>ZESPÓŁ</a:t>
            </a:r>
            <a:r>
              <a:rPr lang="pl-PL" sz="54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pl-PL" dirty="0" smtClean="0">
                <a:solidFill>
                  <a:srgbClr val="C00000"/>
                </a:solidFill>
                <a:latin typeface="Arial" charset="0"/>
              </a:rPr>
              <a:t>UZALEŻNIENIA</a:t>
            </a:r>
            <a:r>
              <a:rPr lang="pl-PL" sz="5400" dirty="0" smtClean="0">
                <a:solidFill>
                  <a:srgbClr val="C00000"/>
                </a:solidFill>
                <a:latin typeface="Arial" charset="0"/>
              </a:rPr>
              <a:t> </a:t>
            </a:r>
            <a:br>
              <a:rPr lang="pl-PL" sz="5400" dirty="0" smtClean="0">
                <a:solidFill>
                  <a:srgbClr val="C00000"/>
                </a:solidFill>
                <a:latin typeface="Arial" charset="0"/>
              </a:rPr>
            </a:b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26840"/>
          </a:xfrm>
        </p:spPr>
        <p:txBody>
          <a:bodyPr>
            <a:normAutofit fontScale="70000" lnSpcReduction="20000"/>
          </a:bodyPr>
          <a:lstStyle/>
          <a:p>
            <a:r>
              <a:rPr lang="pl-PL" sz="2900" dirty="0" smtClean="0">
                <a:solidFill>
                  <a:srgbClr val="333333"/>
                </a:solidFill>
                <a:latin typeface="Cambria" pitchFamily="18" charset="0"/>
              </a:rPr>
              <a:t>jeżeli </a:t>
            </a:r>
            <a:r>
              <a:rPr lang="pl-PL" sz="2900" u="sng" dirty="0" smtClean="0">
                <a:solidFill>
                  <a:srgbClr val="333333"/>
                </a:solidFill>
                <a:latin typeface="Cambria" pitchFamily="18" charset="0"/>
              </a:rPr>
              <a:t>w ciągu minionego roku</a:t>
            </a:r>
            <a:r>
              <a:rPr lang="pl-PL" sz="2900" dirty="0" smtClean="0">
                <a:solidFill>
                  <a:srgbClr val="333333"/>
                </a:solidFill>
                <a:latin typeface="Cambria" pitchFamily="18" charset="0"/>
              </a:rPr>
              <a:t> wystąpiły </a:t>
            </a:r>
            <a:r>
              <a:rPr lang="pl-PL" sz="2900" u="sng" dirty="0" smtClean="0">
                <a:solidFill>
                  <a:srgbClr val="333333"/>
                </a:solidFill>
                <a:latin typeface="Cambria" pitchFamily="18" charset="0"/>
              </a:rPr>
              <a:t>co najmniej 3</a:t>
            </a:r>
            <a:r>
              <a:rPr lang="pl-PL" sz="2900" dirty="0" smtClean="0">
                <a:solidFill>
                  <a:srgbClr val="333333"/>
                </a:solidFill>
                <a:latin typeface="Cambria" pitchFamily="18" charset="0"/>
              </a:rPr>
              <a:t> z wymienionych zjawisk:</a:t>
            </a:r>
          </a:p>
          <a:p>
            <a:pPr>
              <a:buNone/>
            </a:pPr>
            <a:r>
              <a:rPr lang="pl-PL" sz="2900" dirty="0" smtClean="0">
                <a:solidFill>
                  <a:srgbClr val="333333"/>
                </a:solidFill>
                <a:latin typeface="Cambria" pitchFamily="18" charset="0"/>
              </a:rPr>
              <a:t> 1)  silne </a:t>
            </a:r>
            <a:r>
              <a:rPr lang="pl-PL" sz="2900" b="1" dirty="0" smtClean="0">
                <a:solidFill>
                  <a:srgbClr val="C00000"/>
                </a:solidFill>
                <a:latin typeface="Cambria" pitchFamily="18" charset="0"/>
              </a:rPr>
              <a:t>pragnienie </a:t>
            </a:r>
            <a:r>
              <a:rPr lang="pl-PL" sz="2900" dirty="0" smtClean="0">
                <a:solidFill>
                  <a:srgbClr val="333333"/>
                </a:solidFill>
                <a:latin typeface="Cambria" pitchFamily="18" charset="0"/>
              </a:rPr>
              <a:t>lub poczucie przymusu zażycia substancji,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900" dirty="0" smtClean="0">
                <a:solidFill>
                  <a:srgbClr val="333333"/>
                </a:solidFill>
                <a:latin typeface="Cambria" pitchFamily="18" charset="0"/>
              </a:rPr>
              <a:t>2)      </a:t>
            </a:r>
            <a:r>
              <a:rPr lang="pl-PL" sz="290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pl-PL" sz="2900" b="1" dirty="0" smtClean="0">
                <a:solidFill>
                  <a:srgbClr val="C00000"/>
                </a:solidFill>
                <a:latin typeface="Cambria" pitchFamily="18" charset="0"/>
              </a:rPr>
              <a:t>trudności w kontrolowaniu zachowania </a:t>
            </a:r>
            <a:r>
              <a:rPr lang="pl-PL" sz="2900" dirty="0" smtClean="0">
                <a:solidFill>
                  <a:srgbClr val="333333"/>
                </a:solidFill>
                <a:latin typeface="Cambria" pitchFamily="18" charset="0"/>
              </a:rPr>
              <a:t>związanego 			          z zażywaniem substancji (rozpoczynanie, kończenie i zakres zażywania),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900" dirty="0" smtClean="0">
                <a:solidFill>
                  <a:srgbClr val="333333"/>
                </a:solidFill>
                <a:latin typeface="Cambria" pitchFamily="18" charset="0"/>
              </a:rPr>
              <a:t>3)      </a:t>
            </a:r>
            <a:r>
              <a:rPr lang="pl-PL" sz="290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pl-PL" sz="2900" b="1" dirty="0" smtClean="0">
                <a:solidFill>
                  <a:srgbClr val="C00000"/>
                </a:solidFill>
                <a:latin typeface="Cambria" pitchFamily="18" charset="0"/>
              </a:rPr>
              <a:t>fizjologiczne objawy stanu odstawienia </a:t>
            </a:r>
            <a:r>
              <a:rPr lang="pl-PL" sz="2900" dirty="0" smtClean="0">
                <a:solidFill>
                  <a:srgbClr val="333333"/>
                </a:solidFill>
                <a:latin typeface="Cambria" pitchFamily="18" charset="0"/>
              </a:rPr>
              <a:t>, występujące  gdy zażycie substancji zostało przerwane lub zmniejszone, przejawiające się specyficznym dla danej substancji </a:t>
            </a:r>
            <a:r>
              <a:rPr lang="pl-PL" sz="2900" b="1" dirty="0" smtClean="0">
                <a:solidFill>
                  <a:srgbClr val="C00000"/>
                </a:solidFill>
                <a:latin typeface="Cambria" pitchFamily="18" charset="0"/>
              </a:rPr>
              <a:t>zespołem abstynencyjnym </a:t>
            </a:r>
            <a:r>
              <a:rPr lang="pl-PL" sz="2900" dirty="0" smtClean="0">
                <a:solidFill>
                  <a:srgbClr val="333333"/>
                </a:solidFill>
                <a:latin typeface="Cambria" pitchFamily="18" charset="0"/>
              </a:rPr>
              <a:t>oraz zażywaniem tej samej lub podobnej substancji w celu złagodzenia lub uniknięcia objawów abstynencyjnych ,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900" dirty="0" smtClean="0">
                <a:solidFill>
                  <a:srgbClr val="333333"/>
                </a:solidFill>
                <a:latin typeface="Cambria" pitchFamily="18" charset="0"/>
              </a:rPr>
              <a:t>4)      </a:t>
            </a:r>
            <a:r>
              <a:rPr lang="pl-PL" sz="290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pl-PL" sz="2900" b="1" dirty="0" smtClean="0">
                <a:solidFill>
                  <a:srgbClr val="C00000"/>
                </a:solidFill>
                <a:latin typeface="Cambria" pitchFamily="18" charset="0"/>
              </a:rPr>
              <a:t>zwiększenie tolerancji </a:t>
            </a:r>
            <a:r>
              <a:rPr lang="pl-PL" sz="2900" dirty="0" smtClean="0">
                <a:solidFill>
                  <a:srgbClr val="333333"/>
                </a:solidFill>
                <a:latin typeface="Cambria" pitchFamily="18" charset="0"/>
              </a:rPr>
              <a:t>,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900" dirty="0" smtClean="0">
                <a:solidFill>
                  <a:srgbClr val="333333"/>
                </a:solidFill>
                <a:latin typeface="Cambria" pitchFamily="18" charset="0"/>
              </a:rPr>
              <a:t>5)       </a:t>
            </a:r>
            <a:r>
              <a:rPr lang="pl-PL" sz="2900" dirty="0" smtClean="0">
                <a:solidFill>
                  <a:srgbClr val="C00000"/>
                </a:solidFill>
                <a:latin typeface="Cambria" pitchFamily="18" charset="0"/>
              </a:rPr>
              <a:t>narastające </a:t>
            </a:r>
            <a:r>
              <a:rPr lang="pl-PL" sz="2900" b="1" dirty="0" smtClean="0">
                <a:solidFill>
                  <a:srgbClr val="C00000"/>
                </a:solidFill>
                <a:latin typeface="Cambria" pitchFamily="18" charset="0"/>
              </a:rPr>
              <a:t>zaniedbywanie innych źródeł przyjemności lub zainteresowań </a:t>
            </a:r>
            <a:r>
              <a:rPr lang="pl-PL" sz="2900" dirty="0" smtClean="0">
                <a:solidFill>
                  <a:srgbClr val="333333"/>
                </a:solidFill>
                <a:latin typeface="Cambria" pitchFamily="18" charset="0"/>
              </a:rPr>
              <a:t>z powodu zażywania substancji,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900" dirty="0" smtClean="0">
                <a:solidFill>
                  <a:srgbClr val="333333"/>
                </a:solidFill>
                <a:latin typeface="Cambria" pitchFamily="18" charset="0"/>
              </a:rPr>
              <a:t>6)</a:t>
            </a:r>
            <a:r>
              <a:rPr lang="pl-PL" sz="2900" b="1" dirty="0" smtClean="0">
                <a:solidFill>
                  <a:srgbClr val="333333"/>
                </a:solidFill>
                <a:latin typeface="Cambria" pitchFamily="18" charset="0"/>
              </a:rPr>
              <a:t> </a:t>
            </a:r>
            <a:r>
              <a:rPr lang="pl-PL" sz="2900" b="1" dirty="0" smtClean="0">
                <a:solidFill>
                  <a:srgbClr val="C00000"/>
                </a:solidFill>
                <a:latin typeface="Cambria" pitchFamily="18" charset="0"/>
              </a:rPr>
              <a:t>zażywanie mimo wyraźnych dowodów szkodliwych następstw</a:t>
            </a:r>
            <a:r>
              <a:rPr lang="pl-PL" sz="2900" b="1" dirty="0" smtClean="0">
                <a:solidFill>
                  <a:srgbClr val="333333"/>
                </a:solidFill>
                <a:latin typeface="Cambria" pitchFamily="18" charset="0"/>
              </a:rPr>
              <a:t>.</a:t>
            </a:r>
            <a:r>
              <a:rPr lang="pl-PL" sz="2900" dirty="0" smtClean="0">
                <a:solidFill>
                  <a:srgbClr val="333333"/>
                </a:solidFill>
                <a:latin typeface="Cambria" pitchFamily="18" charset="0"/>
              </a:rPr>
              <a:t> </a:t>
            </a:r>
          </a:p>
          <a:p>
            <a:endParaRPr lang="pl-PL" dirty="0"/>
          </a:p>
        </p:txBody>
      </p:sp>
      <p:pic>
        <p:nvPicPr>
          <p:cNvPr id="4" name="Obraz 3" descr="Znalezione obrazy dla zapytania szp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374833"/>
            <a:ext cx="1686716" cy="1483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</a:rPr>
              <a:t>Narkotyki uzależniają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>
                <a:latin typeface="Cambria" pitchFamily="18" charset="0"/>
              </a:rPr>
              <a:t>Dlaczego narkotyki?</a:t>
            </a:r>
          </a:p>
          <a:p>
            <a:r>
              <a:rPr lang="pl-PL" dirty="0" smtClean="0">
                <a:latin typeface="Cambria" pitchFamily="18" charset="0"/>
              </a:rPr>
              <a:t>bo wszyscy biorą?         większość z tych, co tak mówią, kłamie</a:t>
            </a:r>
          </a:p>
          <a:p>
            <a:r>
              <a:rPr lang="pl-PL" dirty="0" smtClean="0">
                <a:latin typeface="Cambria" pitchFamily="18" charset="0"/>
              </a:rPr>
              <a:t>chcę sprawdzić, jak to jest      </a:t>
            </a:r>
            <a:r>
              <a:rPr lang="pl-PL" dirty="0" smtClean="0">
                <a:latin typeface="Cambria" pitchFamily="18" charset="0"/>
              </a:rPr>
              <a:t>  </a:t>
            </a:r>
            <a:r>
              <a:rPr lang="pl-PL" dirty="0" smtClean="0">
                <a:solidFill>
                  <a:srgbClr val="FF0000"/>
                </a:solidFill>
                <a:latin typeface="Cambria" pitchFamily="18" charset="0"/>
              </a:rPr>
              <a:t>nawet </a:t>
            </a:r>
            <a:r>
              <a:rPr lang="pl-PL" dirty="0" smtClean="0">
                <a:solidFill>
                  <a:srgbClr val="FF0000"/>
                </a:solidFill>
                <a:latin typeface="Cambria" pitchFamily="18" charset="0"/>
              </a:rPr>
              <a:t>jednorazowe spożycie może prowadzić do trwałych zmian w mózgu i zaburzeń psychicznych</a:t>
            </a:r>
          </a:p>
          <a:p>
            <a:r>
              <a:rPr lang="pl-PL" dirty="0" smtClean="0">
                <a:latin typeface="Cambria" pitchFamily="18" charset="0"/>
              </a:rPr>
              <a:t>chcę zapomnieć o problemach      </a:t>
            </a:r>
            <a:r>
              <a:rPr lang="pl-PL" dirty="0" smtClean="0">
                <a:latin typeface="Cambria" pitchFamily="18" charset="0"/>
              </a:rPr>
              <a:t>  po </a:t>
            </a:r>
            <a:r>
              <a:rPr lang="pl-PL" dirty="0" smtClean="0">
                <a:latin typeface="Cambria" pitchFamily="18" charset="0"/>
              </a:rPr>
              <a:t>zażyciu problem nie zniknie, łatwiej znaleźć przyjaciela</a:t>
            </a:r>
            <a:endParaRPr lang="pl-PL" dirty="0">
              <a:latin typeface="Cambria" pitchFamily="18" charset="0"/>
            </a:endParaRPr>
          </a:p>
        </p:txBody>
      </p:sp>
      <p:sp>
        <p:nvSpPr>
          <p:cNvPr id="4" name="Strzałka w prawo 3"/>
          <p:cNvSpPr/>
          <p:nvPr/>
        </p:nvSpPr>
        <p:spPr>
          <a:xfrm>
            <a:off x="3779912" y="1124744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prawo 4"/>
          <p:cNvSpPr/>
          <p:nvPr/>
        </p:nvSpPr>
        <p:spPr>
          <a:xfrm>
            <a:off x="4932040" y="2060848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prawo 5"/>
          <p:cNvSpPr/>
          <p:nvPr/>
        </p:nvSpPr>
        <p:spPr>
          <a:xfrm>
            <a:off x="5580112" y="3356992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Znalezione obrazy dla zapytania szp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661248"/>
            <a:ext cx="1296144" cy="119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C00000"/>
                </a:solidFill>
              </a:rPr>
              <a:t>Dopalacze wypalają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9884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  <a:latin typeface="Cambria" pitchFamily="18" charset="0"/>
              </a:rPr>
              <a:t>DOPALACZE </a:t>
            </a:r>
          </a:p>
          <a:p>
            <a:pPr algn="just">
              <a:buNone/>
            </a:pPr>
            <a:r>
              <a:rPr lang="pl-PL" dirty="0" smtClean="0">
                <a:latin typeface="Cambria" pitchFamily="18" charset="0"/>
              </a:rPr>
              <a:t> potoczne określenie dla grupy różnych substancji lub ich mieszanek o rzekomym bądź faktycznym działaniu psychoaktywnym, pochodzenia naturalnego lub syntetycznego, </a:t>
            </a:r>
            <a:r>
              <a:rPr lang="pl-PL" u="sng" dirty="0" smtClean="0">
                <a:latin typeface="Cambria" pitchFamily="18" charset="0"/>
              </a:rPr>
              <a:t>nie znajdujących się w wykazie substancji kontrolowanych przepisami Ustawy o przeciwdziałaniu narkomanii.</a:t>
            </a:r>
          </a:p>
          <a:p>
            <a:pPr marL="533400" indent="-533400" algn="ctr">
              <a:lnSpc>
                <a:spcPct val="80000"/>
              </a:lnSpc>
              <a:buFont typeface="Wingdings" pitchFamily="2" charset="2"/>
              <a:buNone/>
            </a:pPr>
            <a:r>
              <a:rPr lang="pl-PL" b="1" u="sng" dirty="0" smtClean="0"/>
              <a:t>FAKTY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b="1" dirty="0" smtClean="0"/>
              <a:t>Dopalacze mogą uzależniać podobnie jak narkotyki.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b="1" dirty="0" smtClean="0"/>
              <a:t>Powodują nieodwracalne zmiany          w Centralnym Układzie Nerwowym</a:t>
            </a:r>
          </a:p>
          <a:p>
            <a:endParaRPr lang="pl-PL" dirty="0"/>
          </a:p>
        </p:txBody>
      </p:sp>
      <p:pic>
        <p:nvPicPr>
          <p:cNvPr id="4" name="Obraz 3" descr="Znalezione obrazy dla zapytania szp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589240"/>
            <a:ext cx="1440160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510" y="325491"/>
            <a:ext cx="2984313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4703155" y="1378980"/>
            <a:ext cx="3781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Miejsce produkcji dopalaczy</a:t>
            </a:r>
          </a:p>
          <a:p>
            <a:r>
              <a:rPr lang="pl-PL" alt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zdjęcia z działań </a:t>
            </a:r>
            <a:r>
              <a:rPr lang="pl-PL" alt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nadzorowych</a:t>
            </a:r>
            <a:r>
              <a:rPr lang="pl-PL" alt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nad środkami zastępczymi Służby Celno-Skarbowej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104" y="163306"/>
            <a:ext cx="670178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558" y="3799771"/>
            <a:ext cx="3278217" cy="273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3155" y="3799771"/>
            <a:ext cx="3279551" cy="273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3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08912" cy="3028318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rgbClr val="C00000"/>
                </a:solidFill>
                <a:latin typeface="Cambria" pitchFamily="18" charset="0"/>
              </a:rPr>
              <a:t>Dziś nie wiemy, </a:t>
            </a:r>
            <a:br>
              <a:rPr lang="pl-PL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pl-PL" dirty="0" smtClean="0">
                <a:solidFill>
                  <a:srgbClr val="C00000"/>
                </a:solidFill>
                <a:latin typeface="Cambria" pitchFamily="18" charset="0"/>
              </a:rPr>
              <a:t>jakie konsekwencje zdrowotne poniosą w przyszłości ofiary eksperymentowania                             z dopalaczami.</a:t>
            </a:r>
            <a:endParaRPr lang="pl-PL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536" y="3685032"/>
            <a:ext cx="8352928" cy="2624288"/>
          </a:xfrm>
        </p:spPr>
        <p:txBody>
          <a:bodyPr>
            <a:normAutofit fontScale="92500" lnSpcReduction="20000"/>
          </a:bodyPr>
          <a:lstStyle/>
          <a:p>
            <a:pPr algn="l"/>
            <a:endParaRPr lang="pl-PL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l"/>
            <a:r>
              <a:rPr lang="pl-PL" b="1" dirty="0" smtClean="0">
                <a:solidFill>
                  <a:srgbClr val="002060"/>
                </a:solidFill>
                <a:latin typeface="Cambria" pitchFamily="18" charset="0"/>
              </a:rPr>
              <a:t>Ich skład to:  nieudane narkotyki, przeterminowane leki, nawozy, zawierają związki, które wchodzą w interakcje , opis składu substancji jest zawsze inny niż faktycznie</a:t>
            </a:r>
          </a:p>
          <a:p>
            <a:pPr algn="l"/>
            <a:endParaRPr lang="pl-PL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l"/>
            <a:r>
              <a:rPr lang="pl-PL" b="1" dirty="0" smtClean="0">
                <a:solidFill>
                  <a:srgbClr val="002060"/>
                </a:solidFill>
                <a:latin typeface="Cambria" pitchFamily="18" charset="0"/>
              </a:rPr>
              <a:t>NIE ZNAJĄC SKŁADU, LEKARZ MA NIKŁE SZANSE NA URATOWANIE ŻYCIA- JEŻELI MASZ ODWAGĘ , ZACHOWAJ OPAKOWANIE.</a:t>
            </a:r>
          </a:p>
          <a:p>
            <a:pPr algn="l"/>
            <a:endParaRPr lang="pl-PL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pl-PL" b="1" dirty="0" smtClean="0">
                <a:solidFill>
                  <a:srgbClr val="FF0000"/>
                </a:solidFill>
                <a:latin typeface="Cambria" pitchFamily="18" charset="0"/>
              </a:rPr>
              <a:t>FAKT:     Z ODZIAŁU TOKSYKOLOGICZNEGO TRAFIA SIĘ CZĘSTO                             NA  ODDZIAŁ PSYCHIATRYCZNY  lub  OIOM</a:t>
            </a:r>
          </a:p>
          <a:p>
            <a:pPr algn="l"/>
            <a:r>
              <a:rPr lang="pl-PL" dirty="0" smtClean="0"/>
              <a:t>  </a:t>
            </a:r>
            <a:endParaRPr lang="pl-PL" dirty="0"/>
          </a:p>
        </p:txBody>
      </p:sp>
      <p:pic>
        <p:nvPicPr>
          <p:cNvPr id="4" name="Obraz 3" descr="Znalezione obrazy dla zapytania szp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420888"/>
            <a:ext cx="1686716" cy="1483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rgbClr val="FF0000"/>
                </a:solidFill>
              </a:rPr>
              <a:t>UWARUNKOWANIA INDYWIDUALNE</a:t>
            </a:r>
            <a:endParaRPr lang="pl-PL" sz="28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482824"/>
          </a:xfrm>
        </p:spPr>
        <p:txBody>
          <a:bodyPr>
            <a:normAutofit fontScale="92500" lnSpcReduction="10000"/>
          </a:bodyPr>
          <a:lstStyle/>
          <a:p>
            <a:r>
              <a:rPr lang="pl-PL" sz="3600" dirty="0" smtClean="0">
                <a:latin typeface="Cambria" pitchFamily="18" charset="0"/>
              </a:rPr>
              <a:t>Niedojrzałość emocjonalna</a:t>
            </a:r>
          </a:p>
          <a:p>
            <a:r>
              <a:rPr lang="pl-PL" sz="3600" dirty="0" smtClean="0">
                <a:latin typeface="Cambria" pitchFamily="18" charset="0"/>
              </a:rPr>
              <a:t>Niska samoocena, wrażliwość</a:t>
            </a:r>
          </a:p>
          <a:p>
            <a:r>
              <a:rPr lang="pl-PL" sz="3600" dirty="0" smtClean="0">
                <a:latin typeface="Cambria" pitchFamily="18" charset="0"/>
              </a:rPr>
              <a:t>Brak odporności na stres i problemy</a:t>
            </a:r>
          </a:p>
          <a:p>
            <a:r>
              <a:rPr lang="pl-PL" sz="3600" dirty="0" smtClean="0">
                <a:latin typeface="Cambria" pitchFamily="18" charset="0"/>
              </a:rPr>
              <a:t>Niewystarczająca wiedza, negatywne przekonania</a:t>
            </a:r>
          </a:p>
          <a:p>
            <a:r>
              <a:rPr lang="pl-PL" sz="3600" dirty="0" smtClean="0">
                <a:latin typeface="Cambria" pitchFamily="18" charset="0"/>
              </a:rPr>
              <a:t>Niskie kompetencje interpersonalne</a:t>
            </a:r>
          </a:p>
          <a:p>
            <a:r>
              <a:rPr lang="pl-PL" sz="3600" dirty="0" smtClean="0">
                <a:latin typeface="Cambria" pitchFamily="18" charset="0"/>
              </a:rPr>
              <a:t>Nuda, brak zainteresowań</a:t>
            </a:r>
          </a:p>
          <a:p>
            <a:pPr>
              <a:buNone/>
            </a:pPr>
            <a:r>
              <a:rPr lang="pl-PL" sz="3000" dirty="0" smtClean="0">
                <a:solidFill>
                  <a:srgbClr val="FF0000"/>
                </a:solidFill>
                <a:latin typeface="Cambria" pitchFamily="18" charset="0"/>
              </a:rPr>
              <a:t>CECHY INDYWIDUALNE TO CZYNNIKI RYZYKA</a:t>
            </a:r>
          </a:p>
          <a:p>
            <a:pPr>
              <a:buNone/>
            </a:pPr>
            <a:r>
              <a:rPr lang="pl-PL" sz="3000" dirty="0" smtClean="0">
                <a:solidFill>
                  <a:srgbClr val="FF0000"/>
                </a:solidFill>
                <a:latin typeface="Cambria" pitchFamily="18" charset="0"/>
              </a:rPr>
              <a:t>w sferze psychicznej.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Czynniki ryzyka-sfera społeczna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Brak wyraźnego i konsekwentnego systemu wychowawczego</a:t>
            </a:r>
          </a:p>
          <a:p>
            <a:r>
              <a:rPr lang="pl-PL" dirty="0" smtClean="0"/>
              <a:t>Zaburzone więzi emocjonalne w rodzinie</a:t>
            </a:r>
          </a:p>
          <a:p>
            <a:r>
              <a:rPr lang="pl-PL" dirty="0" smtClean="0"/>
              <a:t>Konflikty rodzinne, rozwód, utrata rodziców</a:t>
            </a:r>
          </a:p>
          <a:p>
            <a:r>
              <a:rPr lang="pl-PL" dirty="0" smtClean="0"/>
              <a:t>Niskie kompetencje rodziców, brak czytelnych granic czy norm</a:t>
            </a:r>
          </a:p>
          <a:p>
            <a:r>
              <a:rPr lang="pl-PL" dirty="0" smtClean="0"/>
              <a:t>Tolerancja na używanie przez małoletnich alkoholu czy udział dzieci w obszarach życia, do których nie są one przygotowane emocjonalnie</a:t>
            </a:r>
          </a:p>
          <a:p>
            <a:r>
              <a:rPr lang="pl-PL" dirty="0" smtClean="0"/>
              <a:t>Nadopiekuńczość rodziców lub bardzo surowa dyscyplina</a:t>
            </a:r>
            <a:endParaRPr lang="pl-PL" dirty="0"/>
          </a:p>
        </p:txBody>
      </p:sp>
      <p:pic>
        <p:nvPicPr>
          <p:cNvPr id="4" name="Obraz 3" descr="Znalezione obrazy dla zapytania szp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437112"/>
            <a:ext cx="1326676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816</TotalTime>
  <Words>415</Words>
  <Application>Microsoft Office PowerPoint</Application>
  <PresentationFormat>Pokaz na ekranie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Aspekt</vt:lpstr>
      <vt:lpstr>Mówię „nie”, „nie ryzykuję”, „ nie biorę” Uzależnienia -zagrożenia</vt:lpstr>
      <vt:lpstr>Jeżeli robi się TO często, jest się do TEGO silnie przywiązanym, powtarza się to,  mimo że jest TO szkodliwe, a mimo wszystko dalej TO się robi;  TO może być:  picie, palenie, hazard,dopalacze,nakotyki,internet, telefon……. </vt:lpstr>
      <vt:lpstr>ZESPÓŁ UZALEŻNIENIA  </vt:lpstr>
      <vt:lpstr>Narkotyki uzależniają</vt:lpstr>
      <vt:lpstr>Dopalacze wypalają</vt:lpstr>
      <vt:lpstr>Slajd 6</vt:lpstr>
      <vt:lpstr>Dziś nie wiemy,  jakie konsekwencje zdrowotne poniosą w przyszłości ofiary eksperymentowania                             z dopalaczami.</vt:lpstr>
      <vt:lpstr>UWARUNKOWANIA INDYWIDUALNE</vt:lpstr>
      <vt:lpstr>Czynniki ryzyka-sfera społeczna</vt:lpstr>
      <vt:lpstr>Wychowawco-nauczycielu</vt:lpstr>
      <vt:lpstr>48 lat </vt:lpstr>
      <vt:lpstr>CO STANOWI PRAWO</vt:lpstr>
      <vt:lpstr>Slajd 13</vt:lpstr>
      <vt:lpstr>Slajd 14</vt:lpstr>
      <vt:lpstr>Art. 62 ust 1 ustawy</vt:lpstr>
      <vt:lpstr>Fonoholizm </vt:lpstr>
      <vt:lpstr>Slajd 17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Uzależnienia -zagrożenia</dc:title>
  <dc:creator>Pedagog</dc:creator>
  <cp:lastModifiedBy>Pedagog</cp:lastModifiedBy>
  <cp:revision>70</cp:revision>
  <dcterms:created xsi:type="dcterms:W3CDTF">2019-01-23T11:34:02Z</dcterms:created>
  <dcterms:modified xsi:type="dcterms:W3CDTF">2019-02-07T08:08:42Z</dcterms:modified>
</cp:coreProperties>
</file>